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67" r:id="rId2"/>
    <p:sldId id="314" r:id="rId3"/>
    <p:sldId id="304" r:id="rId4"/>
    <p:sldId id="315" r:id="rId5"/>
    <p:sldId id="316" r:id="rId6"/>
    <p:sldId id="322" r:id="rId7"/>
    <p:sldId id="324" r:id="rId8"/>
    <p:sldId id="302" r:id="rId9"/>
    <p:sldId id="330" r:id="rId10"/>
    <p:sldId id="320" r:id="rId11"/>
    <p:sldId id="329" r:id="rId12"/>
    <p:sldId id="306" r:id="rId13"/>
    <p:sldId id="321" r:id="rId14"/>
    <p:sldId id="323" r:id="rId15"/>
    <p:sldId id="327" r:id="rId16"/>
    <p:sldId id="328" r:id="rId17"/>
    <p:sldId id="286" r:id="rId18"/>
  </p:sldIdLst>
  <p:sldSz cx="9144000" cy="6858000" type="screen4x3"/>
  <p:notesSz cx="6797675" cy="9928225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63" autoAdjust="0"/>
    <p:restoredTop sz="94579" autoAdjust="0"/>
  </p:normalViewPr>
  <p:slideViewPr>
    <p:cSldViewPr>
      <p:cViewPr>
        <p:scale>
          <a:sx n="100" d="100"/>
          <a:sy n="100" d="100"/>
        </p:scale>
        <p:origin x="-72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007358-A95F-4742-8D59-70FCE2E29E8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864965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spcBef>
                <a:spcPct val="5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spcBef>
                <a:spcPct val="5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DF99B0B0-3355-49C7-91C4-9FC8E40ADF17}" type="datetimeFigureOut">
              <a:rPr lang="hr-HR"/>
              <a:pPr>
                <a:defRPr/>
              </a:pPr>
              <a:t>27.11.2016.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spcBef>
                <a:spcPct val="5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/>
            </a:lvl1pPr>
          </a:lstStyle>
          <a:p>
            <a:pPr>
              <a:defRPr/>
            </a:pPr>
            <a:fld id="{A21B58F9-22C6-4714-BB3E-ED27F15E6F6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2881836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F3CA5F-B991-4D6B-8CFD-CB4CD6673403}" type="slidenum">
              <a:rPr lang="hr-HR" smtClean="0"/>
              <a:pPr/>
              <a:t>1</a:t>
            </a:fld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6388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A82122-A369-4BDC-A0F5-D5ED38166555}" type="slidenum">
              <a:rPr lang="hr-HR" smtClean="0"/>
              <a:pPr/>
              <a:t>5</a:t>
            </a:fld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816C46-7D4E-41F1-9346-2886A2F59B84}" type="slidenum">
              <a:rPr lang="hr-HR" smtClean="0"/>
              <a:pPr/>
              <a:t>12</a:t>
            </a:fld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843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BBC2F5-D5C3-4819-8E37-921305FF855A}" type="slidenum">
              <a:rPr lang="hr-HR" smtClean="0"/>
              <a:pPr/>
              <a:t>13</a:t>
            </a:fld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PowerPoint_97-2003_Presentation1.ppt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>
            <a:lum bright="60000" contrast="-70000"/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7 h 18"/>
              <a:gd name="T2" fmla="*/ 2147483647 w 19"/>
              <a:gd name="T3" fmla="*/ 0 h 18"/>
              <a:gd name="T4" fmla="*/ 2147483647 w 19"/>
              <a:gd name="T5" fmla="*/ 2147483647 h 18"/>
              <a:gd name="T6" fmla="*/ 0 w 19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graphicFrame>
        <p:nvGraphicFramePr>
          <p:cNvPr id="10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1755" name="Presentation" r:id="rId4" imgW="0" imgH="0" progId="PowerPoint.Show.8">
              <p:embed/>
            </p:oleObj>
          </a:graphicData>
        </a:graphic>
      </p:graphicFrame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CD4DD-4A62-4CAA-B8BD-236BC725A72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39CBF-1D95-4B7A-A5DD-5F130948DB8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93D94-2B81-4423-9C4D-C59DAF88532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6787-E9BE-4C9B-BDB1-D5610605F3E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135C4-1CEA-4A52-8C38-B4248D5540C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AB200-7060-4F4F-A3BD-FE59BC6266F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B489-E18B-4B2C-A35A-C04522FE265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A4877-0777-45D7-BFF4-A31043E4E0B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EA241-A075-4048-83C0-D6E66DF2043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891C-5C45-47FE-92CB-4112C6D8A5E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"/>
          <p:cNvPicPr>
            <a:picLocks noChangeAspect="1" noChangeArrowheads="1"/>
          </p:cNvPicPr>
          <p:nvPr/>
        </p:nvPicPr>
        <p:blipFill>
          <a:blip r:embed="rId13">
            <a:lum bright="70000" contrast="-76000"/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Line 4"/>
          <p:cNvSpPr>
            <a:spLocks noChangeShapeType="1"/>
          </p:cNvSpPr>
          <p:nvPr/>
        </p:nvSpPr>
        <p:spPr bwMode="auto">
          <a:xfrm>
            <a:off x="146050" y="747713"/>
            <a:ext cx="8801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hr-HR"/>
          </a:p>
        </p:txBody>
      </p:sp>
      <p:pic>
        <p:nvPicPr>
          <p:cNvPr id="1028" name="Picture 5" descr="weiler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01025" y="5773738"/>
            <a:ext cx="644525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2788" y="6350000"/>
            <a:ext cx="12382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800">
                <a:solidFill>
                  <a:srgbClr val="000000"/>
                </a:solidFill>
                <a:latin typeface="Frutiger 55 Roman" pitchFamily="34" charset="0"/>
              </a:defRPr>
            </a:lvl1pPr>
          </a:lstStyle>
          <a:p>
            <a:pPr>
              <a:defRPr/>
            </a:pPr>
            <a:fld id="{26B5E8BC-9DD7-474A-A85A-F932DA07A20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7880350" y="6643688"/>
            <a:ext cx="1263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800" b="1" smtClean="0"/>
              <a:t>Ministry of Finance</a:t>
            </a: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GB" altLang="sr-Latn-RS" sz="1800" smtClean="0">
              <a:solidFill>
                <a:schemeClr val="bg1"/>
              </a:solidFill>
              <a:latin typeface="Frutiger 55 Roman" pitchFamily="34" charset="0"/>
            </a:endParaRPr>
          </a:p>
        </p:txBody>
      </p:sp>
      <p:sp>
        <p:nvSpPr>
          <p:cNvPr id="1038" name="Rectangle 15"/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  <p:sp>
        <p:nvSpPr>
          <p:cNvPr id="1039" name="Rectangle 16"/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sr-Latn-RS" altLang="sr-Latn-R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ransition spd="med"/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itchFamily="18" charset="2"/>
        <a:buChar char="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14348" y="2714620"/>
            <a:ext cx="7772400" cy="335758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r-HR" sz="2000" dirty="0" smtClean="0">
                <a:latin typeface="Arial Narrow" pitchFamily="34" charset="0"/>
              </a:rPr>
              <a:t>Ministarstvo financija</a:t>
            </a:r>
            <a:r>
              <a:rPr lang="en-US" sz="2000" b="0" dirty="0" smtClean="0">
                <a:latin typeface="Arial Narrow" pitchFamily="34" charset="0"/>
              </a:rPr>
              <a:t/>
            </a:r>
            <a:br>
              <a:rPr lang="en-US" sz="2000" b="0" dirty="0" smtClean="0">
                <a:latin typeface="Arial Narrow" pitchFamily="34" charset="0"/>
              </a:rPr>
            </a:br>
            <a:r>
              <a:rPr lang="en-US" sz="2000" b="0" dirty="0" smtClean="0">
                <a:latin typeface="Arial Narrow" pitchFamily="34" charset="0"/>
              </a:rPr>
              <a:t/>
            </a:r>
            <a:br>
              <a:rPr lang="en-US" sz="2000" b="0" dirty="0" smtClean="0">
                <a:latin typeface="Arial Narrow" pitchFamily="34" charset="0"/>
              </a:rPr>
            </a:br>
            <a:r>
              <a:rPr lang="en-US" sz="2800" b="0" dirty="0" smtClean="0">
                <a:latin typeface="Arial" charset="0"/>
              </a:rPr>
              <a:t/>
            </a:r>
            <a:br>
              <a:rPr lang="en-US" sz="2800" b="0" dirty="0" smtClean="0">
                <a:latin typeface="Arial" charset="0"/>
              </a:rPr>
            </a:br>
            <a:r>
              <a:rPr lang="hr-HR" sz="2800" b="0" dirty="0" smtClean="0">
                <a:latin typeface="Arial" charset="0"/>
              </a:rPr>
              <a:t/>
            </a:r>
            <a:br>
              <a:rPr lang="hr-HR" sz="2800" b="0" dirty="0" smtClean="0">
                <a:latin typeface="Arial" charset="0"/>
              </a:rPr>
            </a:br>
            <a:r>
              <a:rPr lang="hr-HR" dirty="0" smtClean="0">
                <a:latin typeface="Arial Narrow" pitchFamily="34" charset="0"/>
              </a:rPr>
              <a:t>ZAKON O IZMJENAMA I DOPUNAMA ZAKONA O RAČUNOVODSTVU</a:t>
            </a:r>
            <a:r>
              <a:rPr lang="en-US" dirty="0" smtClean="0">
                <a:latin typeface="Arial Narrow" pitchFamily="34" charset="0"/>
              </a:rPr>
              <a:t/>
            </a:r>
            <a:br>
              <a:rPr lang="en-US" dirty="0" smtClean="0">
                <a:latin typeface="Arial Narrow" pitchFamily="34" charset="0"/>
              </a:rPr>
            </a:br>
            <a:r>
              <a:rPr lang="hr-HR" dirty="0" smtClean="0">
                <a:latin typeface="Arial Narrow" pitchFamily="34" charset="0"/>
              </a:rPr>
              <a:t>novosti</a:t>
            </a:r>
            <a:br>
              <a:rPr lang="hr-HR" dirty="0" smtClean="0">
                <a:latin typeface="Arial Narrow" pitchFamily="34" charset="0"/>
              </a:rPr>
            </a:br>
            <a:r>
              <a:rPr lang="hr-HR" dirty="0" smtClean="0">
                <a:latin typeface="Arial Narrow" pitchFamily="34" charset="0"/>
              </a:rPr>
              <a:t/>
            </a:r>
            <a:br>
              <a:rPr lang="hr-HR" dirty="0" smtClean="0">
                <a:latin typeface="Arial Narrow" pitchFamily="34" charset="0"/>
              </a:rPr>
            </a:br>
            <a:r>
              <a:rPr lang="hr-HR" sz="2800" dirty="0" smtClean="0">
                <a:latin typeface="Arial Narrow" pitchFamily="34" charset="0"/>
              </a:rPr>
              <a:t/>
            </a:r>
            <a:br>
              <a:rPr lang="hr-HR" sz="2800" dirty="0" smtClean="0">
                <a:latin typeface="Arial Narrow" pitchFamily="34" charset="0"/>
              </a:rPr>
            </a:br>
            <a:r>
              <a:rPr lang="hr-HR" sz="1800" dirty="0" smtClean="0">
                <a:latin typeface="Arial Narrow" pitchFamily="34" charset="0"/>
              </a:rPr>
              <a:t>Ivana Ravlić Ivanović, </a:t>
            </a:r>
            <a:br>
              <a:rPr lang="hr-HR" sz="1800" dirty="0" smtClean="0">
                <a:latin typeface="Arial Narrow" pitchFamily="34" charset="0"/>
              </a:rPr>
            </a:br>
            <a:r>
              <a:rPr lang="hr-HR" sz="1800" dirty="0" smtClean="0">
                <a:latin typeface="Arial Narrow" pitchFamily="34" charset="0"/>
              </a:rPr>
              <a:t>Sektor za financijski sustav</a:t>
            </a:r>
            <a:r>
              <a:rPr lang="en-US" sz="1800" dirty="0" smtClean="0">
                <a:latin typeface="Arial Narrow" pitchFamily="34" charset="0"/>
              </a:rPr>
              <a:t/>
            </a:r>
            <a:br>
              <a:rPr lang="en-US" sz="1800" dirty="0" smtClean="0">
                <a:latin typeface="Arial Narrow" pitchFamily="34" charset="0"/>
              </a:rPr>
            </a:br>
            <a:r>
              <a:rPr lang="hr-HR" sz="2800" dirty="0" smtClean="0">
                <a:latin typeface="Arial Narrow" pitchFamily="34" charset="0"/>
              </a:rPr>
              <a:t/>
            </a:r>
            <a:br>
              <a:rPr lang="hr-HR" sz="2800" dirty="0" smtClean="0">
                <a:latin typeface="Arial Narrow" pitchFamily="34" charset="0"/>
              </a:rPr>
            </a:br>
            <a:r>
              <a:rPr lang="hr-HR" sz="1800" dirty="0" smtClean="0">
                <a:latin typeface="Arial Narrow" pitchFamily="34" charset="0"/>
              </a:rPr>
              <a:t>Zagreb, studeni 2016.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r>
              <a:rPr lang="en-US" sz="1800" dirty="0" smtClean="0">
                <a:latin typeface="Arial Narrow" pitchFamily="34" charset="0"/>
              </a:rPr>
              <a:t/>
            </a:r>
            <a:br>
              <a:rPr lang="en-US" sz="1800" dirty="0" smtClean="0">
                <a:latin typeface="Arial Narrow" pitchFamily="34" charset="0"/>
              </a:rPr>
            </a:br>
            <a:r>
              <a:rPr lang="en-US" sz="2800" dirty="0" smtClean="0">
                <a:latin typeface="Arial" charset="0"/>
              </a:rPr>
              <a:t/>
            </a:r>
            <a:br>
              <a:rPr lang="en-US" sz="2800" dirty="0" smtClean="0">
                <a:latin typeface="Arial" charset="0"/>
              </a:rPr>
            </a:br>
            <a:r>
              <a:rPr lang="en-US" sz="2800" dirty="0" smtClean="0">
                <a:latin typeface="Arial" charset="0"/>
              </a:rPr>
              <a:t/>
            </a:r>
            <a:br>
              <a:rPr lang="en-US" sz="2800" dirty="0" smtClean="0">
                <a:latin typeface="Arial" charset="0"/>
              </a:rPr>
            </a:br>
            <a:r>
              <a:rPr lang="en-US" sz="2800" dirty="0" smtClean="0">
                <a:latin typeface="Arial" charset="0"/>
              </a:rPr>
              <a:t/>
            </a:r>
            <a:br>
              <a:rPr lang="en-US" sz="2800" dirty="0" smtClean="0">
                <a:latin typeface="Arial" charset="0"/>
              </a:rPr>
            </a:br>
            <a:endParaRPr lang="en-US" sz="1400" b="0" dirty="0" smtClean="0">
              <a:latin typeface="Arial Narrow" pitchFamily="34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7316788"/>
            <a:ext cx="6440487" cy="3365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endParaRPr lang="hr-HR" sz="80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hr-HR" sz="80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hr-HR" sz="80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hr-HR" sz="800" smtClean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200" dirty="0" smtClean="0">
                <a:latin typeface="Arial Narrow" pitchFamily="34" charset="0"/>
              </a:rPr>
              <a:t>Izjava o primjeni kodeksa korporativnog upravljanja</a:t>
            </a:r>
            <a:endParaRPr lang="en-US" sz="2200" dirty="0" smtClean="0">
              <a:latin typeface="Arial Narrow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342900" lvl="1" indent="-342900">
              <a:spcBef>
                <a:spcPts val="2200"/>
              </a:spcBef>
              <a:buClr>
                <a:srgbClr val="3783FF"/>
              </a:buClr>
              <a:buSzPct val="123000"/>
              <a:buNone/>
              <a:defRPr/>
            </a:pPr>
            <a:endParaRPr lang="hr-HR" sz="2400" dirty="0" smtClean="0">
              <a:latin typeface="Arial Narrow" pitchFamily="34" charset="0"/>
              <a:cs typeface="+mn-cs"/>
            </a:endParaRPr>
          </a:p>
          <a:p>
            <a:pPr marL="342900" lvl="1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400" dirty="0" smtClean="0">
                <a:latin typeface="Arial Narrow" pitchFamily="34" charset="0"/>
                <a:cs typeface="+mn-cs"/>
              </a:rPr>
              <a:t>sužen je krug obveznika izrade izjave o primjeni kodeksa korporativnog upravljanja i to samo na one subjekte od javnog interesa čiji su vrijednosni papiri uvršteni na uređeno tržište</a:t>
            </a:r>
          </a:p>
          <a:p>
            <a:pPr marL="342900" lvl="1" indent="-342900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endParaRPr lang="hr-HR" sz="2400" dirty="0" smtClean="0">
              <a:latin typeface="Arial Narrow" pitchFamily="34" charset="0"/>
              <a:cs typeface="+mn-cs"/>
            </a:endParaRPr>
          </a:p>
          <a:p>
            <a:pPr marL="342900" lvl="1" indent="-342900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400" dirty="0" smtClean="0">
                <a:latin typeface="Arial Narrow" pitchFamily="34" charset="0"/>
              </a:rPr>
              <a:t>obveznici izrade izjave o primjeni kodeksa korporativnog upravljanja dužni su </a:t>
            </a:r>
            <a:r>
              <a:rPr lang="hr-HR" sz="2400" b="1" dirty="0" smtClean="0">
                <a:latin typeface="Arial Narrow" pitchFamily="34" charset="0"/>
              </a:rPr>
              <a:t>u godišnje izvješće uključiti izjavu o primjeni kodeksa korporativnog upravljanja </a:t>
            </a:r>
            <a:r>
              <a:rPr lang="hr-HR" sz="2400" dirty="0" smtClean="0">
                <a:latin typeface="Arial Narrow" pitchFamily="34" charset="0"/>
              </a:rPr>
              <a:t>kao poseban odjeljak</a:t>
            </a:r>
            <a:endParaRPr lang="hr-HR" sz="2400" dirty="0" smtClean="0">
              <a:latin typeface="Arial Narrow" pitchFamily="34" charset="0"/>
              <a:cs typeface="+mn-cs"/>
            </a:endParaRPr>
          </a:p>
          <a:p>
            <a:pPr marL="457200" lvl="1" indent="0">
              <a:buFontTx/>
              <a:buNone/>
              <a:defRPr/>
            </a:pPr>
            <a:r>
              <a:rPr lang="hr-HR" dirty="0" smtClean="0">
                <a:latin typeface="Arial Narrow" pitchFamily="34" charset="0"/>
              </a:rPr>
              <a:t> </a:t>
            </a:r>
            <a:endParaRPr lang="hr-HR" dirty="0">
              <a:latin typeface="Arial Narrow" pitchFamily="34" charset="0"/>
            </a:endParaRPr>
          </a:p>
          <a:p>
            <a:pPr lvl="1">
              <a:defRPr/>
            </a:pPr>
            <a:endParaRPr lang="hr-HR" dirty="0" smtClean="0">
              <a:latin typeface="Arial Narrow" pitchFamily="34" charset="0"/>
            </a:endParaRPr>
          </a:p>
          <a:p>
            <a:pPr marL="457200" lvl="1" indent="0">
              <a:buFontTx/>
              <a:buNone/>
              <a:defRPr/>
            </a:pPr>
            <a:endParaRPr lang="hr-HR" dirty="0">
              <a:latin typeface="Arial Narrow" pitchFamily="34" charset="0"/>
            </a:endParaRPr>
          </a:p>
          <a:p>
            <a:pPr lvl="1">
              <a:defRPr/>
            </a:pPr>
            <a:endParaRPr lang="hr-HR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Arial Narrow" pitchFamily="34" charset="0"/>
              </a:rPr>
              <a:t>Izjava o primjeni kodeksa korporativnog upravljanja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000" dirty="0" smtClean="0">
                <a:latin typeface="Arial Narrow" pitchFamily="34" charset="0"/>
              </a:rPr>
              <a:t>revizor obavlja reviziju dijelova izjave o primjeni kodeksa korporativnog upravljanja koji su navedeni u članku 22. točkama 3. i 4. Zakona o računovodstvu i izdati mišljenje:</a:t>
            </a:r>
          </a:p>
          <a:p>
            <a:pPr lvl="1" algn="just"/>
            <a:r>
              <a:rPr lang="vi-VN" sz="1200" dirty="0" smtClean="0"/>
              <a:t>3. opis glavnih elemenata poduzetnikova sustava unutarnje kontrole i upravljanja rizikom u odnosu na postupak financijskog izvještavanja</a:t>
            </a:r>
            <a:endParaRPr lang="hr-HR" sz="1200" dirty="0" smtClean="0">
              <a:latin typeface="Arial Narrow" pitchFamily="34" charset="0"/>
            </a:endParaRPr>
          </a:p>
          <a:p>
            <a:pPr lvl="1" algn="just"/>
            <a:r>
              <a:rPr lang="hr-HR" sz="1200" dirty="0" smtClean="0">
                <a:latin typeface="Arial Narrow" pitchFamily="34" charset="0"/>
              </a:rPr>
              <a:t>4. </a:t>
            </a:r>
            <a:r>
              <a:rPr lang="vi-VN" sz="1200" dirty="0" smtClean="0"/>
              <a:t>podatke o značajnim neposrednim i posrednim imateljima dionica u društvu, uključujući posredno držanje dionica u piramidalnim strukturama i uzajamnim udjelima, imateljima vrijednosnih papira s posebnim pravima kontrole i opisom tih prava, ograničenjima prava glasa kao što su ograničenja prava glasa na određeni postotak ili broj glasova, vremenska ograničenja za ostvarenje prava glasa ili slučajevi u kojima su u suradnji s društvom financijska prava iz vrijednosnih papira odvojena od držanja tih papira, pravilima o imenovanju i opozivu imenovanja članova uprave, odnosno izvršnih direktora, odnosno nadzornog, odnosno upravnog odbora i izmjeni statuta, o ovlastima članova uprave, odnosno izvršnih direktora, odnosno nadzornog, odnosno upravnog odbora posebice o ovlastima da izdaju dionice društva ili stječu vlastite dionic</a:t>
            </a:r>
            <a:endParaRPr lang="hr-HR" sz="2000" dirty="0" smtClean="0">
              <a:latin typeface="Arial Narrow" pitchFamily="34" charset="0"/>
            </a:endParaRPr>
          </a:p>
          <a:p>
            <a:pPr marL="342900" lvl="1" indent="-342900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000" dirty="0" smtClean="0">
                <a:latin typeface="Arial Narrow" pitchFamily="34" charset="0"/>
              </a:rPr>
              <a:t>revizor, također, provjerava jesu li u izjavi o primjeni kodeksa korporativnog upravljanja uključene informacije koje propisuje Zakon o računovodstvu</a:t>
            </a:r>
          </a:p>
          <a:p>
            <a:endParaRPr lang="hr-HR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500034" y="28572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200" dirty="0" smtClean="0">
                <a:latin typeface="Arial Narrow" pitchFamily="34" charset="0"/>
              </a:rPr>
              <a:t>Nefinancijsko izvješće</a:t>
            </a:r>
            <a:endParaRPr lang="en-GB" sz="22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428596" y="1214422"/>
            <a:ext cx="8229600" cy="49291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hr-H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hr-HR" dirty="0" smtClean="0"/>
          </a:p>
          <a:p>
            <a:pPr>
              <a:spcBef>
                <a:spcPts val="0"/>
              </a:spcBef>
              <a:buNone/>
            </a:pPr>
            <a:endParaRPr lang="hr-HR" sz="2000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hr-HR" sz="2000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hr-HR" sz="2000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hr-HR" sz="2000" dirty="0" smtClean="0">
                <a:latin typeface="Arial Narrow" pitchFamily="34" charset="0"/>
              </a:rPr>
              <a:t>Nefinancijsko izvješće sadržavat će sljedeće:</a:t>
            </a:r>
          </a:p>
          <a:p>
            <a:pPr>
              <a:spcBef>
                <a:spcPts val="0"/>
              </a:spcBef>
              <a:buNone/>
            </a:pPr>
            <a:r>
              <a:rPr lang="hr-HR" sz="2000" dirty="0" smtClean="0">
                <a:latin typeface="Arial Narrow" pitchFamily="34" charset="0"/>
              </a:rPr>
              <a:t>- okolišna pitanja</a:t>
            </a:r>
          </a:p>
          <a:p>
            <a:pPr>
              <a:spcBef>
                <a:spcPts val="0"/>
              </a:spcBef>
              <a:buNone/>
            </a:pPr>
            <a:r>
              <a:rPr lang="hr-HR" sz="2000" dirty="0" smtClean="0">
                <a:latin typeface="Arial Narrow" pitchFamily="34" charset="0"/>
              </a:rPr>
              <a:t>- socijalna i kadrovska pitanja</a:t>
            </a:r>
          </a:p>
          <a:p>
            <a:pPr>
              <a:spcBef>
                <a:spcPts val="0"/>
              </a:spcBef>
              <a:buNone/>
            </a:pPr>
            <a:r>
              <a:rPr lang="hr-HR" sz="2000" dirty="0" smtClean="0">
                <a:latin typeface="Arial Narrow" pitchFamily="34" charset="0"/>
              </a:rPr>
              <a:t>- pitanja u svezi ljudskih prava, borbe protiv korupcije i podmićivanja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6" y="1397000"/>
          <a:ext cx="76438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072098"/>
              </a:tblGrid>
              <a:tr h="37084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hr-H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hr-H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hr-H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Obveznici izrade nefinancijskog izvješća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veliki poduzetnici koji su subjekti od javnog interesa i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r-H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koji na datum bilance prelaze kriterij prosječnog broja od 500 zaposlenih tijekom financijske godine</a:t>
                      </a:r>
                    </a:p>
                    <a:p>
                      <a:pPr marL="0" algn="l" defTabSz="914400" rtl="0" eaLnBrk="1" latinLnBrk="0" hangingPunct="1"/>
                      <a:endParaRPr lang="hr-H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 bwMode="auto">
          <a:xfrm>
            <a:off x="323850" y="274638"/>
            <a:ext cx="8424863" cy="9937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200" dirty="0" smtClean="0">
                <a:latin typeface="Arial Narrow" pitchFamily="34" charset="0"/>
              </a:rPr>
              <a:t>Nefinancijsko izvješće</a:t>
            </a:r>
            <a:endParaRPr lang="en-GB" sz="2200" dirty="0" smtClean="0">
              <a:latin typeface="Arial Narrow" pitchFamily="34" charset="0"/>
            </a:endParaRPr>
          </a:p>
        </p:txBody>
      </p:sp>
      <p:sp>
        <p:nvSpPr>
          <p:cNvPr id="12291" name="Rezervirano mjesto sadržaja 2"/>
          <p:cNvSpPr>
            <a:spLocks noGrp="1"/>
          </p:cNvSpPr>
          <p:nvPr>
            <p:ph idx="1"/>
          </p:nvPr>
        </p:nvSpPr>
        <p:spPr bwMode="auto">
          <a:xfrm>
            <a:off x="457200" y="1341438"/>
            <a:ext cx="8229600" cy="4784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sz="2000" dirty="0" smtClean="0">
                <a:latin typeface="Arial Narrow" pitchFamily="34" charset="0"/>
              </a:rPr>
              <a:t>Nefinancijsko izvješće poduzetnik će imati obvezu izraditi:</a:t>
            </a:r>
          </a:p>
          <a:p>
            <a:pPr>
              <a:buNone/>
            </a:pPr>
            <a:r>
              <a:rPr lang="hr-HR" sz="2000" dirty="0" smtClean="0">
                <a:latin typeface="Arial Narrow" pitchFamily="34" charset="0"/>
              </a:rPr>
              <a:t>	a) u okviru izvješća poslovodstva</a:t>
            </a:r>
          </a:p>
          <a:p>
            <a:pPr>
              <a:buNone/>
            </a:pPr>
            <a:r>
              <a:rPr lang="hr-HR" sz="2000" dirty="0" smtClean="0">
                <a:latin typeface="Arial Narrow" pitchFamily="34" charset="0"/>
              </a:rPr>
              <a:t>	b) zajedno s izvješćem poslovodstva na način da ga dostavi za javnu objavu kao privitak izvješća poslovodstva ili</a:t>
            </a:r>
          </a:p>
          <a:p>
            <a:pPr>
              <a:buNone/>
            </a:pPr>
            <a:r>
              <a:rPr lang="hr-HR" sz="2000" dirty="0" smtClean="0">
                <a:latin typeface="Arial Narrow" pitchFamily="34" charset="0"/>
              </a:rPr>
              <a:t>	c) zasebno izvješće i objaviti ga na mrežnoj stranici na koju se upućuje u izvješću poslovodstva i to u razumnom roku koji nije dulji od šest mjeseci nakon datuma bilance</a:t>
            </a:r>
          </a:p>
          <a:p>
            <a:r>
              <a:rPr lang="hr-HR" sz="2000" dirty="0" smtClean="0">
                <a:latin typeface="Arial Narrow" pitchFamily="34" charset="0"/>
              </a:rPr>
              <a:t>ovlašteni revizori i revizorska društva trebali bi provjeravati samo je li izrađeno i objavljeno nefinancijsko izvješće</a:t>
            </a:r>
          </a:p>
          <a:p>
            <a:endParaRPr lang="hr-HR" dirty="0" smtClean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2200" dirty="0" smtClean="0">
                <a:latin typeface="Arial Narrow" pitchFamily="34" charset="0"/>
              </a:rPr>
              <a:t>Nefinancijsko izvješće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>
              <a:buNone/>
            </a:pPr>
            <a:endParaRPr lang="hr-HR" sz="2000" dirty="0" smtClean="0">
              <a:latin typeface="Arial Narrow" pitchFamily="34" charset="0"/>
            </a:endParaRPr>
          </a:p>
          <a:p>
            <a:r>
              <a:rPr lang="hr-HR" sz="2000" dirty="0" smtClean="0">
                <a:latin typeface="Arial Narrow" pitchFamily="34" charset="0"/>
              </a:rPr>
              <a:t>Europska komisija će </a:t>
            </a:r>
            <a:r>
              <a:rPr lang="hr-HR" sz="2000" b="1" dirty="0" smtClean="0">
                <a:latin typeface="Arial Narrow" pitchFamily="34" charset="0"/>
              </a:rPr>
              <a:t>do 6. prosinca 2016. godine </a:t>
            </a:r>
            <a:r>
              <a:rPr lang="hr-HR" sz="2000" dirty="0" smtClean="0">
                <a:latin typeface="Arial Narrow" pitchFamily="34" charset="0"/>
              </a:rPr>
              <a:t>izraditi i objaviti neobvezujuće smjernice o metodologiji izvješća o nefinancijskim informacijama, uključujući opće i sektorske nefinancijske ključne pokazatelje uspješnosti</a:t>
            </a:r>
          </a:p>
          <a:p>
            <a:r>
              <a:rPr lang="hr-HR" sz="2000" dirty="0" smtClean="0">
                <a:latin typeface="Arial Narrow" pitchFamily="34" charset="0"/>
              </a:rPr>
              <a:t>Izjava o primjeni kodeksa korporativnog upravljanja mora sadržavati i </a:t>
            </a:r>
            <a:r>
              <a:rPr lang="hr-HR" sz="2000" b="1" dirty="0" smtClean="0">
                <a:latin typeface="Arial Narrow" pitchFamily="34" charset="0"/>
              </a:rPr>
              <a:t>opis politike raznolikosti</a:t>
            </a:r>
            <a:r>
              <a:rPr lang="hr-HR" sz="2000" dirty="0" smtClean="0">
                <a:latin typeface="Arial Narrow" pitchFamily="34" charset="0"/>
              </a:rPr>
              <a:t>, a ako takva politika nije navedena mora biti navedeno obrazloženje </a:t>
            </a:r>
          </a:p>
          <a:p>
            <a:pPr lvl="1"/>
            <a:r>
              <a:rPr lang="hr-HR" dirty="0" smtClean="0">
                <a:latin typeface="Arial Narrow" pitchFamily="34" charset="0"/>
              </a:rPr>
              <a:t>izjava o primjeni kodeksa korporativnog upravljanja sadržavat će opis politike raznolikosti koja se primjenjuje u vezi s izvršnim, upravljačkim i nadzornim tijelima poduzetnika s obzirom na aspekte kao što su, na primjer, dob, spol ili obrazovanje i struka, te ciljeve politike raznolikosti, način na koji se ona provodi i rezultate u izvještajnom razdoblju	</a:t>
            </a:r>
          </a:p>
          <a:p>
            <a:endParaRPr lang="hr-HR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2200" dirty="0" smtClean="0">
                <a:latin typeface="Arial Narrow" pitchFamily="34" charset="0"/>
              </a:rPr>
              <a:t>Prva primjena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/>
          <a:lstStyle/>
          <a:p>
            <a:endParaRPr lang="hr-HR" sz="2400" dirty="0" smtClean="0"/>
          </a:p>
          <a:p>
            <a:r>
              <a:rPr lang="hr-HR" sz="2000" dirty="0" smtClean="0">
                <a:latin typeface="Arial Narrow" pitchFamily="34" charset="0"/>
              </a:rPr>
              <a:t>obveznici izrade nefinancijskog izvješća izradit će prva nefinancijska izvješća za financijsku godinu koja počinje 1. siječnja 2017. godine ili tijekom kalendarske godine 2017.</a:t>
            </a:r>
          </a:p>
          <a:p>
            <a:endParaRPr lang="hr-HR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2200" dirty="0" smtClean="0">
                <a:latin typeface="Arial Narrow" pitchFamily="34" charset="0"/>
              </a:rPr>
              <a:t>Nadzor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hr-HR" sz="2000" dirty="0" smtClean="0">
                <a:latin typeface="Arial Narrow" pitchFamily="34" charset="0"/>
              </a:rPr>
              <a:t>FINA će izvijestiti Ministarstvo financija jesu li poduzetnici ispunili obvezu izrade nefinancijskog izvješća do 31. srpnja tekuće godine za prethodnu godinu, odnosno do 31. listopada za konsolidirano nefinancijsko izvješće</a:t>
            </a:r>
          </a:p>
          <a:p>
            <a:r>
              <a:rPr lang="hr-HR" sz="2000" dirty="0" smtClean="0">
                <a:latin typeface="Arial Narrow" pitchFamily="34" charset="0"/>
              </a:rPr>
              <a:t>poduzetnici kojima poslovna godina nije jednaka kalendarskoj godini izvijestit će Ministarstvo financija o ispunjenoj obvezi izrade i objave (konsolidiranog) nefinancijskog izvješća</a:t>
            </a:r>
          </a:p>
          <a:p>
            <a:r>
              <a:rPr lang="hr-HR" sz="2000" dirty="0" smtClean="0">
                <a:latin typeface="Arial Narrow" pitchFamily="34" charset="0"/>
              </a:rPr>
              <a:t>Ministarstvo financija na svojoj mrežnoj stranici objavit će popis poduzetnika koji </a:t>
            </a:r>
            <a:r>
              <a:rPr lang="hr-HR" sz="2000" dirty="0" smtClean="0">
                <a:latin typeface="Arial Narrow" pitchFamily="34" charset="0"/>
              </a:rPr>
              <a:t>ne </a:t>
            </a:r>
            <a:r>
              <a:rPr lang="hr-HR" sz="2000" dirty="0" smtClean="0">
                <a:latin typeface="Arial Narrow" pitchFamily="34" charset="0"/>
              </a:rPr>
              <a:t>ispune u zakonskom roku obvezu izrade i </a:t>
            </a:r>
            <a:r>
              <a:rPr lang="hr-HR" sz="2000" dirty="0" smtClean="0">
                <a:latin typeface="Arial Narrow" pitchFamily="34" charset="0"/>
              </a:rPr>
              <a:t>objave (konsolidiranog) nefinancijskog izvješća</a:t>
            </a:r>
            <a:endParaRPr lang="hr-HR" sz="2000" dirty="0" smtClean="0">
              <a:latin typeface="Arial Narrow" pitchFamily="34" charset="0"/>
            </a:endParaRPr>
          </a:p>
          <a:p>
            <a:r>
              <a:rPr lang="hr-HR" sz="2000" dirty="0" smtClean="0">
                <a:latin typeface="Arial Narrow" pitchFamily="34" charset="0"/>
              </a:rPr>
              <a:t>Ministarstvo financija obavljat će nadzor poduzetnika u dijelu koji se odnosi na izradu i objavu (konsolidiranog) nefinancijskog izvješća – neposredni ili posredni nadzor</a:t>
            </a:r>
          </a:p>
          <a:p>
            <a:endParaRPr lang="hr-HR" dirty="0" smtClean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hr-HR" sz="2200" smtClean="0">
              <a:latin typeface="Arial Narrow" pitchFamily="34" charset="0"/>
            </a:endParaRPr>
          </a:p>
        </p:txBody>
      </p:sp>
      <p:sp>
        <p:nvSpPr>
          <p:cNvPr id="13315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 smtClean="0">
              <a:latin typeface="Arial" charset="0"/>
            </a:endParaRPr>
          </a:p>
          <a:p>
            <a:endParaRPr lang="hr-HR" dirty="0" smtClean="0">
              <a:latin typeface="Arial" charset="0"/>
            </a:endParaRPr>
          </a:p>
          <a:p>
            <a:pPr algn="ctr">
              <a:buFont typeface="Symbol" pitchFamily="18" charset="2"/>
              <a:buNone/>
            </a:pPr>
            <a:r>
              <a:rPr lang="hr-HR" sz="2800" dirty="0" smtClean="0">
                <a:latin typeface="Arial Narrow" pitchFamily="34" charset="0"/>
              </a:rPr>
              <a:t>Hvala na pozornosti.</a:t>
            </a:r>
          </a:p>
          <a:p>
            <a:pPr algn="ctr">
              <a:buFont typeface="Symbol" pitchFamily="18" charset="2"/>
              <a:buNone/>
            </a:pPr>
            <a:r>
              <a:rPr lang="hr-HR" sz="2000" dirty="0" smtClean="0">
                <a:latin typeface="Arial Narrow" pitchFamily="34" charset="0"/>
              </a:rPr>
              <a:t>E-mail: ivana.ravlic@mfin.hr</a:t>
            </a:r>
            <a:endParaRPr lang="hr-HR" sz="2000" dirty="0" smtClean="0">
              <a:solidFill>
                <a:schemeClr val="tx1">
                  <a:lumMod val="60000"/>
                  <a:lumOff val="40000"/>
                </a:schemeClr>
              </a:solidFill>
              <a:latin typeface="Arial Narrow" pitchFamily="34" charset="0"/>
            </a:endParaRPr>
          </a:p>
          <a:p>
            <a:pPr algn="ctr">
              <a:buFont typeface="Symbol" pitchFamily="18" charset="2"/>
              <a:buNone/>
            </a:pPr>
            <a:r>
              <a:rPr lang="hr-HR" sz="2000" dirty="0" smtClean="0">
                <a:latin typeface="Arial Narrow" pitchFamily="34" charset="0"/>
              </a:rPr>
              <a:t>Tel: 01 4591 171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dirty="0" smtClean="0">
                <a:latin typeface="Arial Narrow" pitchFamily="34" charset="0"/>
              </a:rPr>
              <a:t>ZAKON O RAČUNOVODSTVU</a:t>
            </a:r>
          </a:p>
        </p:txBody>
      </p:sp>
      <p:sp>
        <p:nvSpPr>
          <p:cNvPr id="4099" name="Rezervirano mjesto sadržaja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indent="-400050">
              <a:buFont typeface="Frutiger 55 Roman" pitchFamily="34" charset="0"/>
              <a:buAutoNum type="romanUcPeriod"/>
            </a:pPr>
            <a:r>
              <a:rPr lang="hr-HR" sz="2000" dirty="0" smtClean="0">
                <a:latin typeface="Arial Narrow" pitchFamily="34" charset="0"/>
              </a:rPr>
              <a:t>Uvod </a:t>
            </a:r>
          </a:p>
          <a:p>
            <a:pPr marL="400050" indent="-400050">
              <a:buFont typeface="Frutiger 55 Roman" pitchFamily="34" charset="0"/>
              <a:buAutoNum type="romanUcPeriod"/>
            </a:pPr>
            <a:r>
              <a:rPr lang="hr-HR" sz="2000" dirty="0" smtClean="0">
                <a:latin typeface="Arial Narrow" pitchFamily="34" charset="0"/>
              </a:rPr>
              <a:t>Knjigovodstvene isprave</a:t>
            </a:r>
          </a:p>
          <a:p>
            <a:pPr marL="400050" indent="-400050">
              <a:buFont typeface="Frutiger 55 Roman" pitchFamily="34" charset="0"/>
              <a:buAutoNum type="romanUcPeriod"/>
            </a:pPr>
            <a:r>
              <a:rPr lang="hr-HR" sz="2000" dirty="0" smtClean="0">
                <a:latin typeface="Arial Narrow" pitchFamily="34" charset="0"/>
              </a:rPr>
              <a:t>Kontni plan </a:t>
            </a:r>
          </a:p>
          <a:p>
            <a:pPr marL="400050" indent="-400050">
              <a:buFont typeface="Frutiger 55 Roman" pitchFamily="34" charset="0"/>
              <a:buAutoNum type="romanUcPeriod"/>
            </a:pPr>
            <a:r>
              <a:rPr lang="hr-HR" sz="2000" dirty="0" smtClean="0">
                <a:latin typeface="Arial Narrow" pitchFamily="34" charset="0"/>
              </a:rPr>
              <a:t>Financijski izvještaji</a:t>
            </a:r>
            <a:endParaRPr lang="en-US" sz="2000" dirty="0" smtClean="0">
              <a:latin typeface="Arial Narrow" pitchFamily="34" charset="0"/>
            </a:endParaRPr>
          </a:p>
          <a:p>
            <a:pPr marL="400050" indent="-400050">
              <a:buFont typeface="Frutiger 55 Roman" pitchFamily="34" charset="0"/>
              <a:buAutoNum type="romanUcPeriod"/>
            </a:pPr>
            <a:r>
              <a:rPr lang="hr-HR" sz="2000" dirty="0" smtClean="0">
                <a:latin typeface="Arial Narrow" pitchFamily="34" charset="0"/>
              </a:rPr>
              <a:t>Rokovi za predaju financijskih izvještaja</a:t>
            </a:r>
          </a:p>
          <a:p>
            <a:pPr marL="400050" indent="-400050">
              <a:buFont typeface="Frutiger 55 Roman" pitchFamily="34" charset="0"/>
              <a:buAutoNum type="romanUcPeriod"/>
            </a:pPr>
            <a:r>
              <a:rPr lang="hr-HR" sz="2000" dirty="0" smtClean="0">
                <a:latin typeface="Arial Narrow" pitchFamily="34" charset="0"/>
              </a:rPr>
              <a:t>Izjava o primjeni kodeksa korporativnog upravljanja</a:t>
            </a:r>
            <a:endParaRPr lang="en-US" sz="2000" dirty="0" smtClean="0">
              <a:latin typeface="Arial Narrow" pitchFamily="34" charset="0"/>
            </a:endParaRPr>
          </a:p>
          <a:p>
            <a:pPr marL="400050" indent="-400050">
              <a:buFont typeface="Frutiger 55 Roman" pitchFamily="34" charset="0"/>
              <a:buAutoNum type="romanUcPeriod"/>
            </a:pPr>
            <a:r>
              <a:rPr lang="hr-HR" sz="2000" dirty="0" smtClean="0">
                <a:latin typeface="Arial Narrow" pitchFamily="34" charset="0"/>
              </a:rPr>
              <a:t>Nefinancijsko izvješće</a:t>
            </a:r>
          </a:p>
          <a:p>
            <a:pPr marL="400050" indent="-400050">
              <a:buFont typeface="Frutiger 55 Roman" pitchFamily="34" charset="0"/>
              <a:buAutoNum type="romanUcPeriod"/>
            </a:pPr>
            <a:endParaRPr lang="en-US" sz="20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200" dirty="0" smtClean="0">
                <a:latin typeface="Arial Narrow" pitchFamily="34" charset="0"/>
              </a:rPr>
              <a:t>Uvod</a:t>
            </a:r>
            <a:endParaRPr lang="en-US" sz="2200" dirty="0" smtClean="0">
              <a:latin typeface="Arial Narrow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</a:pPr>
            <a:r>
              <a:rPr lang="hr-HR" sz="2000" dirty="0" smtClean="0">
                <a:latin typeface="Arial Narrow" pitchFamily="34" charset="0"/>
              </a:rPr>
              <a:t>Zakon o računovodstvu (Narodne novine, br. 78/15)</a:t>
            </a:r>
          </a:p>
          <a:p>
            <a:pPr marL="342900" lvl="1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</a:pPr>
            <a:r>
              <a:rPr lang="hr-HR" sz="2000" dirty="0" smtClean="0">
                <a:latin typeface="Arial Narrow" pitchFamily="34" charset="0"/>
              </a:rPr>
              <a:t>Uredba o izmjenama i dopunama Zakona o računovodstvu (Narodne novine, br. 134/15) </a:t>
            </a:r>
          </a:p>
          <a:p>
            <a:pPr marL="342900" lvl="1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</a:pPr>
            <a:r>
              <a:rPr lang="hr-HR" sz="2000" dirty="0" smtClean="0">
                <a:latin typeface="Arial Narrow" pitchFamily="34" charset="0"/>
              </a:rPr>
              <a:t>Direktiva 2013/34/EU tzv. Računovodstvena direktiva </a:t>
            </a:r>
          </a:p>
          <a:p>
            <a:pPr marL="342900" lvl="1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</a:pPr>
            <a:r>
              <a:rPr lang="hr-HR" sz="2000" dirty="0" smtClean="0">
                <a:latin typeface="Arial Narrow" pitchFamily="34" charset="0"/>
              </a:rPr>
              <a:t>usklađivanje s Direktivom 2014/59/EU Europskog parlamenta i Vijeća od 22. listopada 2014. o izmjeni Direktive 2013/34/EU u pogledu objavljivanja nefinancisjkih informacija i informacija o raznolikosti određenih velikih poduzeća i grupa – rok za prijenos u nacionalno zakonodavstvo: </a:t>
            </a:r>
            <a:r>
              <a:rPr lang="hr-HR" sz="2000" b="1" dirty="0" smtClean="0">
                <a:latin typeface="Arial Narrow" pitchFamily="34" charset="0"/>
              </a:rPr>
              <a:t>6. prosinca 2016. godine</a:t>
            </a:r>
            <a:endParaRPr lang="en-US" sz="2000" b="1" dirty="0" smtClean="0">
              <a:latin typeface="Arial Narrow" pitchFamily="34" charset="0"/>
            </a:endParaRPr>
          </a:p>
          <a:p>
            <a:pPr marL="0" indent="0">
              <a:buFont typeface="Symbol" pitchFamily="18" charset="2"/>
              <a:buNone/>
            </a:pPr>
            <a:endParaRPr lang="hr-H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r-HR" sz="2200" dirty="0" smtClean="0">
                <a:latin typeface="Arial Narrow" pitchFamily="34" charset="0"/>
              </a:rPr>
              <a:t>Knjigovodstvene isprave</a:t>
            </a:r>
            <a:endParaRPr lang="en-US" sz="2200" dirty="0" smtClean="0">
              <a:latin typeface="Arial Narrow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7638"/>
            <a:ext cx="8291512" cy="4997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hr-HR" altLang="sr-Latn-RS" sz="2000" dirty="0" smtClean="0">
                <a:latin typeface="Arial Narrow" pitchFamily="34" charset="0"/>
              </a:rPr>
              <a:t>dorađene su odredbe važećeg Zakona o računovodstvu koje propisuju sadržaj i sastavljanje knjigovodstvenih isprava te kontrolu vjerodostojnosti knjigovodstvenih isprava</a:t>
            </a:r>
          </a:p>
          <a:p>
            <a:pPr algn="just"/>
            <a:r>
              <a:rPr lang="hr-HR" altLang="sr-Latn-RS" sz="2000" dirty="0" smtClean="0">
                <a:latin typeface="Arial Narrow" pitchFamily="34" charset="0"/>
              </a:rPr>
              <a:t>određen minimalni sadržaj knjigovodstvene isprave</a:t>
            </a:r>
          </a:p>
          <a:p>
            <a:pPr algn="just"/>
            <a:r>
              <a:rPr lang="hr-HR" altLang="sr-Latn-RS" sz="2000" dirty="0" smtClean="0">
                <a:latin typeface="Arial Narrow" pitchFamily="34" charset="0"/>
              </a:rPr>
              <a:t>umjesto potpisa knjigovodstvena isprava može sadržavati:</a:t>
            </a:r>
          </a:p>
          <a:p>
            <a:pPr lvl="1" algn="just"/>
            <a:r>
              <a:rPr lang="hr-HR" dirty="0" smtClean="0">
                <a:solidFill>
                  <a:schemeClr val="tx1"/>
                </a:solidFill>
                <a:latin typeface="Arial Narrow" pitchFamily="34" charset="0"/>
                <a:cs typeface="+mn-cs"/>
              </a:rPr>
              <a:t>ime i prezime ili drugu prepoznatljivu oznaku osobe ovlaštene za izdavanje knjigovodstvene isprave ili</a:t>
            </a:r>
          </a:p>
          <a:p>
            <a:pPr lvl="1" algn="just"/>
            <a:r>
              <a:rPr lang="hr-HR" dirty="0" smtClean="0">
                <a:latin typeface="Arial Narrow" pitchFamily="34" charset="0"/>
                <a:cs typeface="+mn-cs"/>
              </a:rPr>
              <a:t>j</a:t>
            </a:r>
            <a:r>
              <a:rPr lang="hr-HR" dirty="0" smtClean="0">
                <a:solidFill>
                  <a:schemeClr val="tx1"/>
                </a:solidFill>
                <a:latin typeface="Arial Narrow" pitchFamily="34" charset="0"/>
                <a:cs typeface="+mn-cs"/>
              </a:rPr>
              <a:t>edinstveni identifikator koji predstavlja skup verificiranih procedura i pravila knjiženja poslovnih događaja ugrađenih u informacijski sustav ili</a:t>
            </a:r>
          </a:p>
          <a:p>
            <a:pPr lvl="1" algn="just"/>
            <a:r>
              <a:rPr lang="hr-HR" dirty="0" smtClean="0">
                <a:solidFill>
                  <a:schemeClr val="tx1"/>
                </a:solidFill>
                <a:latin typeface="Arial Narrow" pitchFamily="34" charset="0"/>
                <a:cs typeface="+mn-cs"/>
              </a:rPr>
              <a:t>mora biti potpisana sukladno propisima koji uređuju elektronički potpis</a:t>
            </a:r>
          </a:p>
          <a:p>
            <a:pPr algn="just"/>
            <a:endParaRPr lang="en-US" altLang="sr-Latn-RS" sz="20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 bwMode="auto">
          <a:xfrm>
            <a:off x="468313" y="33337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200" dirty="0" smtClean="0">
                <a:latin typeface="Arial Narrow" pitchFamily="34" charset="0"/>
              </a:rPr>
              <a:t>Knjigovodstvene isprave - kontrola</a:t>
            </a:r>
            <a:endParaRPr lang="en-US" sz="2200" dirty="0" smtClean="0">
              <a:latin typeface="Arial Narrow" pitchFamily="34" charset="0"/>
            </a:endParaRPr>
          </a:p>
        </p:txBody>
      </p:sp>
      <p:sp>
        <p:nvSpPr>
          <p:cNvPr id="7171" name="Rezervirano mjesto sadržaja 2"/>
          <p:cNvSpPr>
            <a:spLocks noGrp="1"/>
          </p:cNvSpPr>
          <p:nvPr>
            <p:ph idx="1"/>
          </p:nvPr>
        </p:nvSpPr>
        <p:spPr bwMode="auto">
          <a:xfrm>
            <a:off x="395288" y="1268413"/>
            <a:ext cx="8229600" cy="558958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000" dirty="0" smtClean="0">
                <a:latin typeface="Arial Narrow" pitchFamily="34" charset="0"/>
              </a:rPr>
              <a:t>p</a:t>
            </a:r>
            <a:r>
              <a:rPr lang="hr-HR" sz="2000" dirty="0" smtClean="0">
                <a:solidFill>
                  <a:schemeClr val="tx1"/>
                </a:solidFill>
                <a:latin typeface="Arial Narrow" pitchFamily="34" charset="0"/>
              </a:rPr>
              <a:t>oduzetnik (ili osoba koju on odredi) odgovorna je za kontrolu vjerodostojnosti isprava </a:t>
            </a:r>
          </a:p>
          <a:p>
            <a:pPr marL="342900" lvl="1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000" dirty="0" smtClean="0">
                <a:latin typeface="Arial Narrow" pitchFamily="34" charset="0"/>
              </a:rPr>
              <a:t>d</a:t>
            </a:r>
            <a:r>
              <a:rPr lang="hr-HR" sz="2000" dirty="0" smtClean="0">
                <a:solidFill>
                  <a:schemeClr val="tx1"/>
                </a:solidFill>
                <a:latin typeface="Arial Narrow" pitchFamily="34" charset="0"/>
              </a:rPr>
              <a:t>užnost prije unosa podataka iz knjigovodstvene isprave u poslovne knjige, </a:t>
            </a:r>
            <a:r>
              <a:rPr lang="hr-HR" sz="2000" b="1" dirty="0" smtClean="0">
                <a:solidFill>
                  <a:schemeClr val="tx1"/>
                </a:solidFill>
                <a:latin typeface="Arial Narrow" pitchFamily="34" charset="0"/>
              </a:rPr>
              <a:t>provjeriti vjerodostojnost knjigovodstvene isprave</a:t>
            </a:r>
            <a:r>
              <a:rPr lang="hr-HR" sz="2000" dirty="0" smtClean="0">
                <a:solidFill>
                  <a:schemeClr val="tx1"/>
                </a:solidFill>
                <a:latin typeface="Arial Narrow" pitchFamily="34" charset="0"/>
              </a:rPr>
              <a:t> te istu:</a:t>
            </a:r>
          </a:p>
          <a:p>
            <a:pPr marL="742950" lvl="2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000" dirty="0" smtClean="0">
                <a:solidFill>
                  <a:schemeClr val="tx1"/>
                </a:solidFill>
                <a:latin typeface="Arial Narrow" pitchFamily="34" charset="0"/>
              </a:rPr>
              <a:t> potpisati ili </a:t>
            </a:r>
          </a:p>
          <a:p>
            <a:pPr marL="742950" lvl="2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000" dirty="0" smtClean="0">
                <a:solidFill>
                  <a:schemeClr val="tx1"/>
                </a:solidFill>
                <a:latin typeface="Arial Narrow" pitchFamily="34" charset="0"/>
              </a:rPr>
              <a:t>odobriti na način iz kojeg se može jednoznačno utvrditi njezin identitet ili </a:t>
            </a:r>
          </a:p>
          <a:p>
            <a:pPr marL="742950" lvl="2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sz="2000" dirty="0" smtClean="0">
                <a:solidFill>
                  <a:schemeClr val="tx1"/>
                </a:solidFill>
                <a:latin typeface="Arial Narrow" pitchFamily="34" charset="0"/>
              </a:rPr>
              <a:t>u slučaju knjigovodstvenih isprava sastavljenih kao elektronički zapis iz stavka 2. ovoga članka osigurati njihovu kontrolu i verifikaciju sukladno internim pravilima i procedurama</a:t>
            </a:r>
            <a:endParaRPr lang="hr-HR" altLang="sr-Latn-RS" sz="2000" dirty="0" smtClean="0">
              <a:latin typeface="Arial Narrow" pitchFamily="34" charset="0"/>
            </a:endParaRPr>
          </a:p>
          <a:p>
            <a:pPr>
              <a:defRPr/>
            </a:pPr>
            <a:endParaRPr lang="hr-HR" altLang="sr-Latn-R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Arial Narrow" pitchFamily="34" charset="0"/>
              </a:rPr>
              <a:t>Kontni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z="2000" dirty="0">
                <a:latin typeface="Arial Narrow" pitchFamily="34" charset="0"/>
              </a:rPr>
              <a:t>Jedinstveni okvirni kontni plan obuhvaća razrede i skupine konta te sintetička konta koja se primjenjuju u svrhu bilježenja knjigovodstvenih promjena, uključujući i njihove numeričke i slovne oznake i izvanbilančnih računa, od kojih svi moraju biti raspoređeni u skladu sa zahtjevima koji se primjenjuju za pripremu financijskih izvještaja </a:t>
            </a:r>
            <a:endParaRPr lang="hr-HR" sz="2000" dirty="0">
              <a:latin typeface="Arial Narrow" pitchFamily="34" charset="0"/>
            </a:endParaRPr>
          </a:p>
          <a:p>
            <a:r>
              <a:rPr lang="vi-VN" sz="2000" dirty="0">
                <a:latin typeface="Arial Narrow" pitchFamily="34" charset="0"/>
              </a:rPr>
              <a:t>Jedinstveni okvirni kontni plan </a:t>
            </a:r>
            <a:r>
              <a:rPr lang="hr-HR" sz="2000" dirty="0">
                <a:latin typeface="Arial Narrow" pitchFamily="34" charset="0"/>
              </a:rPr>
              <a:t>donio </a:t>
            </a:r>
            <a:r>
              <a:rPr lang="vi-VN" sz="2000" dirty="0">
                <a:latin typeface="Arial Narrow" pitchFamily="34" charset="0"/>
              </a:rPr>
              <a:t>Odbor za standarde financijskog izvještavanja</a:t>
            </a:r>
            <a:r>
              <a:rPr lang="hr-HR" sz="2000" dirty="0">
                <a:latin typeface="Arial Narrow" pitchFamily="34" charset="0"/>
              </a:rPr>
              <a:t>, objavljen u Narodnim novinama u kolovozu 2016. godine</a:t>
            </a:r>
          </a:p>
          <a:p>
            <a:r>
              <a:rPr lang="hr-HR" sz="2000" dirty="0" smtClean="0">
                <a:latin typeface="Arial Narrow" pitchFamily="34" charset="0"/>
              </a:rPr>
              <a:t>predviđeno stupanje </a:t>
            </a:r>
            <a:r>
              <a:rPr lang="hr-HR" sz="2000" dirty="0">
                <a:latin typeface="Arial Narrow" pitchFamily="34" charset="0"/>
              </a:rPr>
              <a:t>na snagu 1.1.2017. </a:t>
            </a:r>
            <a:r>
              <a:rPr lang="hr-HR" sz="2000" dirty="0" smtClean="0">
                <a:latin typeface="Arial Narrow" pitchFamily="34" charset="0"/>
              </a:rPr>
              <a:t>godine</a:t>
            </a:r>
          </a:p>
          <a:p>
            <a:r>
              <a:rPr lang="hr-HR" sz="2000" dirty="0" smtClean="0">
                <a:latin typeface="Arial Narrow" pitchFamily="34" charset="0"/>
              </a:rPr>
              <a:t>predloženo ukidanje jedinstvenog okvirnog kontnog plana</a:t>
            </a:r>
          </a:p>
          <a:p>
            <a:endParaRPr lang="hr-HR" sz="2000" dirty="0">
              <a:latin typeface="Arial Narrow" pitchFamily="34" charset="0"/>
            </a:endParaRPr>
          </a:p>
          <a:p>
            <a:pPr>
              <a:buNone/>
            </a:pPr>
            <a:endParaRPr lang="hr-HR" sz="20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Arial Narrow" pitchFamily="34" charset="0"/>
              </a:rPr>
              <a:t>Financijski izvještaji - potpisivanje</a:t>
            </a:r>
            <a:endParaRPr lang="hr-HR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>
                <a:latin typeface="Arial Narrow" pitchFamily="34" charset="0"/>
              </a:rPr>
              <a:t>č</a:t>
            </a:r>
            <a:r>
              <a:rPr lang="vi-VN" sz="2000" dirty="0">
                <a:latin typeface="Arial Narrow" pitchFamily="34" charset="0"/>
              </a:rPr>
              <a:t>lanovi uprave poduzetnika i njegova nadzornog odbora, ako postoji, odnosno svi izvršni direktori i upravni odbor, u okviru svojih zakonom određenih nadležnosti, odgovornosti i dužne pažnje, </a:t>
            </a:r>
            <a:r>
              <a:rPr lang="vi-VN" sz="2000" b="1" dirty="0">
                <a:latin typeface="Arial Narrow" pitchFamily="34" charset="0"/>
              </a:rPr>
              <a:t>odgovorni su za godišnje financijske izvještaje</a:t>
            </a:r>
          </a:p>
          <a:p>
            <a:endParaRPr lang="hr-HR" sz="2000" dirty="0">
              <a:latin typeface="Arial Narrow" pitchFamily="34" charset="0"/>
            </a:endParaRPr>
          </a:p>
          <a:p>
            <a:r>
              <a:rPr lang="hr-HR" sz="2000" dirty="0">
                <a:latin typeface="Arial Narrow" pitchFamily="34" charset="0"/>
              </a:rPr>
              <a:t>g</a:t>
            </a:r>
            <a:r>
              <a:rPr lang="vi-VN" sz="2000" dirty="0">
                <a:latin typeface="Arial Narrow" pitchFamily="34" charset="0"/>
              </a:rPr>
              <a:t>odišnje financijske izvještaje </a:t>
            </a:r>
            <a:r>
              <a:rPr lang="vi-VN" sz="2000" b="1" dirty="0">
                <a:latin typeface="Arial Narrow" pitchFamily="34" charset="0"/>
              </a:rPr>
              <a:t>potpisuju predsjednik uprave i svi članovi uprave (direktori), odnosno svi izvršni direktori poduzetnika</a:t>
            </a:r>
            <a:r>
              <a:rPr lang="vi-VN" sz="2000" dirty="0">
                <a:latin typeface="Arial Narrow" pitchFamily="34" charset="0"/>
              </a:rPr>
              <a:t>. Godišnje financijske izvještaje subjekata koji nemaju upravu, odnosno izvršne direktore potpisuju osobe ovlaštene za njihovo zastupanje</a:t>
            </a:r>
          </a:p>
          <a:p>
            <a:endParaRPr lang="hr-HR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indent="-400050" algn="ctr"/>
            <a:r>
              <a:rPr lang="hr-HR" sz="2000" dirty="0" smtClean="0">
                <a:latin typeface="Arial Narrow" pitchFamily="34" charset="0"/>
              </a:rPr>
              <a:t>Rokovi za predaju financijskih izvještaja</a:t>
            </a:r>
          </a:p>
        </p:txBody>
      </p:sp>
      <p:sp>
        <p:nvSpPr>
          <p:cNvPr id="9219" name="Rezervirano mjesto sadržaja 2"/>
          <p:cNvSpPr>
            <a:spLocks noGrp="1"/>
          </p:cNvSpPr>
          <p:nvPr>
            <p:ph idx="1"/>
          </p:nvPr>
        </p:nvSpPr>
        <p:spPr bwMode="auto">
          <a:xfrm>
            <a:off x="468313" y="1412875"/>
            <a:ext cx="8229600" cy="480220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hr-HR" sz="2400" dirty="0" smtClean="0">
                <a:solidFill>
                  <a:schemeClr val="tx1"/>
                </a:solidFill>
                <a:latin typeface="Arial Narrow" pitchFamily="34" charset="0"/>
              </a:rPr>
              <a:t>Zakonom o računovodstvu iz srpnja 2015. ujednačeni su sljedeći rokovi:</a:t>
            </a:r>
          </a:p>
          <a:p>
            <a:pPr lvl="1" algn="just"/>
            <a:r>
              <a:rPr lang="hr-HR" sz="2000" dirty="0" smtClean="0">
                <a:latin typeface="Arial Narrow" pitchFamily="34" charset="0"/>
                <a:cs typeface="+mn-cs"/>
              </a:rPr>
              <a:t>rok za predaju financijskih izvještaja za javnu objavu: 30. travnja</a:t>
            </a:r>
          </a:p>
          <a:p>
            <a:pPr lvl="1" algn="just"/>
            <a:r>
              <a:rPr lang="hr-HR" sz="2000" dirty="0" smtClean="0">
                <a:latin typeface="Arial Narrow" pitchFamily="34" charset="0"/>
                <a:cs typeface="+mn-cs"/>
              </a:rPr>
              <a:t>rok za predaju financijskih izvještaja za statističke potrebe: 30. travnja  </a:t>
            </a:r>
          </a:p>
          <a:p>
            <a:pPr lvl="1" algn="just"/>
            <a:endParaRPr lang="hr-HR" sz="2000" dirty="0" smtClean="0">
              <a:latin typeface="Arial Narrow" pitchFamily="34" charset="0"/>
              <a:cs typeface="+mn-cs"/>
            </a:endParaRPr>
          </a:p>
          <a:p>
            <a:pPr algn="just"/>
            <a:r>
              <a:rPr lang="hr-HR" sz="2400" dirty="0" smtClean="0">
                <a:latin typeface="Arial Narrow" pitchFamily="34" charset="0"/>
              </a:rPr>
              <a:t>p</a:t>
            </a:r>
            <a:r>
              <a:rPr lang="hr-HR" sz="2400" dirty="0" smtClean="0">
                <a:solidFill>
                  <a:schemeClr val="tx1"/>
                </a:solidFill>
                <a:latin typeface="Arial Narrow" pitchFamily="34" charset="0"/>
              </a:rPr>
              <a:t>orezni propisi - rok za predaju </a:t>
            </a:r>
            <a:r>
              <a:rPr lang="hr-HR" sz="2400" dirty="0" smtClean="0">
                <a:solidFill>
                  <a:schemeClr val="tx1"/>
                </a:solidFill>
                <a:latin typeface="Arial Narrow" pitchFamily="34" charset="0"/>
              </a:rPr>
              <a:t>prijave poreza </a:t>
            </a:r>
            <a:r>
              <a:rPr lang="hr-HR" sz="2400" dirty="0" smtClean="0">
                <a:latin typeface="Arial Narrow" pitchFamily="34" charset="0"/>
              </a:rPr>
              <a:t>n</a:t>
            </a:r>
            <a:r>
              <a:rPr lang="hr-HR" sz="2400" dirty="0" smtClean="0">
                <a:solidFill>
                  <a:schemeClr val="tx1"/>
                </a:solidFill>
                <a:latin typeface="Arial Narrow" pitchFamily="34" charset="0"/>
              </a:rPr>
              <a:t>a </a:t>
            </a:r>
            <a:r>
              <a:rPr lang="hr-HR" sz="2400" dirty="0" smtClean="0">
                <a:solidFill>
                  <a:schemeClr val="tx1"/>
                </a:solidFill>
                <a:latin typeface="Arial Narrow" pitchFamily="34" charset="0"/>
              </a:rPr>
              <a:t>dobit: 30. travnja</a:t>
            </a:r>
          </a:p>
          <a:p>
            <a:pPr algn="just"/>
            <a:r>
              <a:rPr lang="hr-HR" sz="2400" dirty="0" smtClean="0">
                <a:latin typeface="Arial Narrow" pitchFamily="34" charset="0"/>
              </a:rPr>
              <a:t>predviđeno v</a:t>
            </a:r>
            <a:r>
              <a:rPr lang="hr-HR" sz="2400" dirty="0" smtClean="0">
                <a:solidFill>
                  <a:schemeClr val="tx1"/>
                </a:solidFill>
                <a:latin typeface="Arial Narrow" pitchFamily="34" charset="0"/>
              </a:rPr>
              <a:t>raćanje roka za javnu objavu na </a:t>
            </a:r>
            <a:r>
              <a:rPr lang="hr-HR" sz="2400" b="1" dirty="0" smtClean="0">
                <a:solidFill>
                  <a:schemeClr val="tx1"/>
                </a:solidFill>
                <a:latin typeface="Arial Narrow" pitchFamily="34" charset="0"/>
              </a:rPr>
              <a:t>30. </a:t>
            </a:r>
            <a:r>
              <a:rPr lang="hr-HR" sz="2400" b="1" dirty="0" smtClean="0">
                <a:latin typeface="Arial Narrow" pitchFamily="34" charset="0"/>
              </a:rPr>
              <a:t>lipnja </a:t>
            </a:r>
            <a:endParaRPr lang="en-US" sz="2400" b="1" dirty="0" smtClean="0">
              <a:latin typeface="Arial Narrow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0050" indent="-400050" algn="ctr"/>
            <a:r>
              <a:rPr lang="hr-HR" sz="2000" dirty="0" smtClean="0">
                <a:latin typeface="Arial Narrow" pitchFamily="34" charset="0"/>
              </a:rPr>
              <a:t>Financijski izvještaji - nova uloga Financijske agencije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>
                <a:latin typeface="Arial Narrow" pitchFamily="34" charset="0"/>
              </a:rPr>
              <a:t>FINA će objavljivati na svojoj mrežnoj stranici popis poduzetnika koji nisu ispunili obvezu dostave izvještaja za javnu objavu i za statističke i druge potrebe u zakonskom roku</a:t>
            </a:r>
          </a:p>
          <a:p>
            <a:r>
              <a:rPr lang="hr-HR" sz="2400" dirty="0" smtClean="0">
                <a:latin typeface="Arial Narrow" pitchFamily="34" charset="0"/>
              </a:rPr>
              <a:t>matično društvo će imati obvezu prijaviti obvezu konsolidacije Registru godišnjih financijskih izvještaja najkasnije do 30. travnja tekuće godine za prethodnu godinu</a:t>
            </a:r>
          </a:p>
          <a:p>
            <a:r>
              <a:rPr lang="hr-HR" sz="2400" dirty="0" smtClean="0">
                <a:latin typeface="Arial Narrow" pitchFamily="34" charset="0"/>
              </a:rPr>
              <a:t>FINA – podnošenje </a:t>
            </a:r>
            <a:r>
              <a:rPr lang="hr-HR" sz="2400" b="1" dirty="0" smtClean="0">
                <a:latin typeface="Arial Narrow" pitchFamily="34" charset="0"/>
              </a:rPr>
              <a:t>prekršajnih naloga </a:t>
            </a:r>
            <a:r>
              <a:rPr lang="hr-HR" sz="2400" dirty="0" smtClean="0">
                <a:latin typeface="Arial Narrow" pitchFamily="34" charset="0"/>
              </a:rPr>
              <a:t>protiv poduzetnika koji ne ispunjavaju zakonsku obvezu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e Coming Euro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The Coming Euro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he Coming Eu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 Coming Eu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 Coming Eu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 Coming Eu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 Coming Eu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 Coming Eu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Coming Eu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Coming Eu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Coming Eu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Coming Eu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Coming Eu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Coming Eu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66"/>
    </a:dk1>
    <a:lt1>
      <a:srgbClr val="FFFFFF"/>
    </a:lt1>
    <a:dk2>
      <a:srgbClr val="000066"/>
    </a:dk2>
    <a:lt2>
      <a:srgbClr val="DDDDDD"/>
    </a:lt2>
    <a:accent1>
      <a:srgbClr val="BC0327"/>
    </a:accent1>
    <a:accent2>
      <a:srgbClr val="10A5E1"/>
    </a:accent2>
    <a:accent3>
      <a:srgbClr val="FFFFFF"/>
    </a:accent3>
    <a:accent4>
      <a:srgbClr val="000056"/>
    </a:accent4>
    <a:accent5>
      <a:srgbClr val="DAAAAC"/>
    </a:accent5>
    <a:accent6>
      <a:srgbClr val="0D95CC"/>
    </a:accent6>
    <a:hlink>
      <a:srgbClr val="F8E530"/>
    </a:hlink>
    <a:folHlink>
      <a:srgbClr val="47E21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7821</TotalTime>
  <Words>1142</Words>
  <Application>Microsoft Office PowerPoint</Application>
  <PresentationFormat>On-screen Show (4:3)</PresentationFormat>
  <Paragraphs>107</Paragraphs>
  <Slides>17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The Coming Euro</vt:lpstr>
      <vt:lpstr>Presentation</vt:lpstr>
      <vt:lpstr>Ministarstvo financija    ZAKON O IZMJENAMA I DOPUNAMA ZAKONA O RAČUNOVODSTVU novosti   Ivana Ravlić Ivanović,  Sektor za financijski sustav  Zagreb, studeni 2016.     </vt:lpstr>
      <vt:lpstr>ZAKON O RAČUNOVODSTVU</vt:lpstr>
      <vt:lpstr>Uvod</vt:lpstr>
      <vt:lpstr>Knjigovodstvene isprave</vt:lpstr>
      <vt:lpstr>Knjigovodstvene isprave - kontrola</vt:lpstr>
      <vt:lpstr>Kontni plan</vt:lpstr>
      <vt:lpstr>Financijski izvještaji - potpisivanje</vt:lpstr>
      <vt:lpstr>Rokovi za predaju financijskih izvještaja</vt:lpstr>
      <vt:lpstr>Financijski izvještaji - nova uloga Financijske agencije</vt:lpstr>
      <vt:lpstr>Izjava o primjeni kodeksa korporativnog upravljanja</vt:lpstr>
      <vt:lpstr>Izjava o primjeni kodeksa korporativnog upravljanja</vt:lpstr>
      <vt:lpstr>Nefinancijsko izvješće</vt:lpstr>
      <vt:lpstr>Nefinancijsko izvješće</vt:lpstr>
      <vt:lpstr>Nefinancijsko izvješće</vt:lpstr>
      <vt:lpstr>Prva primjena</vt:lpstr>
      <vt:lpstr>Nadzor</vt:lpstr>
      <vt:lpstr>Slide 17</vt:lpstr>
    </vt:vector>
  </TitlesOfParts>
  <Company>mfin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Stanje i perspektive hrvatskog financijskog tržišta i fiskalna politika u funkciji integracije u Europsku uniju</dc:title>
  <dc:creator>mfadmin</dc:creator>
  <cp:lastModifiedBy>Korisnik</cp:lastModifiedBy>
  <cp:revision>508</cp:revision>
  <cp:lastPrinted>2016-10-24T09:34:50Z</cp:lastPrinted>
  <dcterms:created xsi:type="dcterms:W3CDTF">2007-03-26T14:28:19Z</dcterms:created>
  <dcterms:modified xsi:type="dcterms:W3CDTF">2016-11-27T22:44:01Z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